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10" r:id="rId48"/>
    <p:sldId id="309" r:id="rId49"/>
    <p:sldId id="313" r:id="rId50"/>
    <p:sldId id="312" r:id="rId51"/>
    <p:sldId id="318" r:id="rId52"/>
    <p:sldId id="320" r:id="rId53"/>
    <p:sldId id="321" r:id="rId54"/>
    <p:sldId id="315" r:id="rId55"/>
    <p:sldId id="316" r:id="rId56"/>
    <p:sldId id="317" r:id="rId57"/>
    <p:sldId id="322" r:id="rId58"/>
    <p:sldId id="323" r:id="rId59"/>
    <p:sldId id="283" r:id="rId60"/>
    <p:sldId id="272" r:id="rId61"/>
    <p:sldId id="269" r:id="rId62"/>
    <p:sldId id="27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hyperlink" Target="https://docs.microsoft.com/en-us/azure/architecture/solution-ideas/articles/energy-supply-optimization"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towardsdatascience.com/designing-an-energy-arbitrage-strategy-with-linear-programming-f60734fe98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7" name="Picture 6">
            <a:extLst>
              <a:ext uri="{FF2B5EF4-FFF2-40B4-BE49-F238E27FC236}">
                <a16:creationId xmlns:a16="http://schemas.microsoft.com/office/drawing/2014/main" id="{2A646D94-AAB7-4FA6-9D18-7035346C08CD}"/>
              </a:ext>
            </a:extLst>
          </p:cNvPr>
          <p:cNvPicPr>
            <a:picLocks noChangeAspect="1"/>
          </p:cNvPicPr>
          <p:nvPr/>
        </p:nvPicPr>
        <p:blipFill>
          <a:blip r:embed="rId2"/>
          <a:stretch>
            <a:fillRect/>
          </a:stretch>
        </p:blipFill>
        <p:spPr>
          <a:xfrm>
            <a:off x="4739074" y="1058621"/>
            <a:ext cx="6851736" cy="4740757"/>
          </a:xfrm>
          <a:prstGeom prst="rect">
            <a:avLst/>
          </a:prstGeom>
          <a:solidFill>
            <a:schemeClr val="bg1"/>
          </a:solidFill>
        </p:spPr>
      </p:pic>
      <p:sp>
        <p:nvSpPr>
          <p:cNvPr id="8" name="Content Placeholder 2">
            <a:extLst>
              <a:ext uri="{FF2B5EF4-FFF2-40B4-BE49-F238E27FC236}">
                <a16:creationId xmlns:a16="http://schemas.microsoft.com/office/drawing/2014/main" id="{0C528739-F218-4D69-A711-C44FBD5CFEE9}"/>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Top 10 in the first week, a decent start!! </a:t>
            </a:r>
          </a:p>
          <a:p>
            <a:pPr marL="342900" indent="-342900">
              <a:buFont typeface="+mj-lt"/>
              <a:buAutoNum type="arabicPeriod"/>
            </a:pPr>
            <a:endParaRPr lang="en-GB" dirty="0"/>
          </a:p>
        </p:txBody>
      </p:sp>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V2</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V3</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Significant improvement, placed 3</a:t>
            </a:r>
            <a:r>
              <a:rPr lang="en-GB" b="1" baseline="30000" dirty="0"/>
              <a:t>rd</a:t>
            </a:r>
            <a:r>
              <a:rPr lang="en-GB" b="1" dirty="0"/>
              <a:t> for task 2 and up to 16</a:t>
            </a:r>
            <a:r>
              <a:rPr lang="en-GB" b="1" baseline="30000" dirty="0"/>
              <a:t>th</a:t>
            </a:r>
            <a:r>
              <a:rPr lang="en-GB" b="1" dirty="0"/>
              <a:t> overall</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3">
            <a:alphaModFix amt="50000"/>
          </a:blip>
          <a:stretch>
            <a:fillRect/>
          </a:stretch>
        </p:blipFill>
        <p:spPr>
          <a:xfrm>
            <a:off x="2098898" y="1381911"/>
            <a:ext cx="5273058" cy="389882"/>
          </a:xfrm>
          <a:prstGeom prst="rect">
            <a:avLst/>
          </a:prstGeom>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4"/>
          <a:stretch>
            <a:fillRect/>
          </a:stretch>
        </p:blipFill>
        <p:spPr>
          <a:xfrm>
            <a:off x="2247419" y="1723823"/>
            <a:ext cx="6461453" cy="396166"/>
          </a:xfrm>
          <a:prstGeom prst="rect">
            <a:avLst/>
          </a:prstGeom>
        </p:spPr>
      </p:pic>
      <p:pic>
        <p:nvPicPr>
          <p:cNvPr id="7" name="Picture 6">
            <a:extLst>
              <a:ext uri="{FF2B5EF4-FFF2-40B4-BE49-F238E27FC236}">
                <a16:creationId xmlns:a16="http://schemas.microsoft.com/office/drawing/2014/main" id="{8ACCFE25-9C94-415D-AEB9-689247A36B66}"/>
              </a:ext>
            </a:extLst>
          </p:cNvPr>
          <p:cNvPicPr>
            <a:picLocks noChangeAspect="1"/>
          </p:cNvPicPr>
          <p:nvPr/>
        </p:nvPicPr>
        <p:blipFill>
          <a:blip r:embed="rId5"/>
          <a:stretch>
            <a:fillRect/>
          </a:stretch>
        </p:blipFill>
        <p:spPr>
          <a:xfrm>
            <a:off x="960330" y="4694513"/>
            <a:ext cx="3888503" cy="1353109"/>
          </a:xfrm>
          <a:prstGeom prst="rect">
            <a:avLst/>
          </a:prstGeom>
        </p:spPr>
      </p:pic>
      <p:pic>
        <p:nvPicPr>
          <p:cNvPr id="11" name="Picture 10">
            <a:extLst>
              <a:ext uri="{FF2B5EF4-FFF2-40B4-BE49-F238E27FC236}">
                <a16:creationId xmlns:a16="http://schemas.microsoft.com/office/drawing/2014/main" id="{CC473A6B-5138-435C-A1FD-8B1AC05FB06A}"/>
              </a:ext>
            </a:extLst>
          </p:cNvPr>
          <p:cNvPicPr>
            <a:picLocks noChangeAspect="1"/>
          </p:cNvPicPr>
          <p:nvPr/>
        </p:nvPicPr>
        <p:blipFill rotWithShape="1">
          <a:blip r:embed="rId6"/>
          <a:srcRect l="642"/>
          <a:stretch/>
        </p:blipFill>
        <p:spPr>
          <a:xfrm>
            <a:off x="960330" y="2471328"/>
            <a:ext cx="8789065" cy="1834696"/>
          </a:xfrm>
          <a:prstGeom prst="rect">
            <a:avLst/>
          </a:prstGeom>
        </p:spPr>
      </p:pic>
      <p:sp>
        <p:nvSpPr>
          <p:cNvPr id="8" name="Content Placeholder 2">
            <a:extLst>
              <a:ext uri="{FF2B5EF4-FFF2-40B4-BE49-F238E27FC236}">
                <a16:creationId xmlns:a16="http://schemas.microsoft.com/office/drawing/2014/main" id="{6C91AE0D-811A-4869-966C-6AB57ACFC6F6}"/>
              </a:ext>
            </a:extLst>
          </p:cNvPr>
          <p:cNvSpPr>
            <a:spLocks noGrp="1"/>
          </p:cNvSpPr>
          <p:nvPr>
            <p:ph idx="1"/>
          </p:nvPr>
        </p:nvSpPr>
        <p:spPr>
          <a:xfrm>
            <a:off x="8169621" y="4047887"/>
            <a:ext cx="3159548" cy="957672"/>
          </a:xfrm>
          <a:solidFill>
            <a:schemeClr val="accent1">
              <a:lumMod val="40000"/>
              <a:lumOff val="60000"/>
            </a:schemeClr>
          </a:solidFill>
        </p:spPr>
        <p:txBody>
          <a:bodyPr>
            <a:normAutofit/>
          </a:bodyPr>
          <a:lstStyle/>
          <a:p>
            <a:pPr marL="0" indent="0" algn="just">
              <a:buNone/>
            </a:pPr>
            <a:r>
              <a:rPr lang="en-GB" sz="1200" b="1" dirty="0">
                <a:solidFill>
                  <a:schemeClr val="accent1">
                    <a:lumMod val="50000"/>
                  </a:schemeClr>
                </a:solidFill>
              </a:rPr>
              <a:t>Addition of Azure function to automate forecast model execution makes it easier to compare results from different models </a:t>
            </a:r>
            <a:endParaRPr lang="en-GB" sz="1200" dirty="0">
              <a:solidFill>
                <a:schemeClr val="accent1">
                  <a:lumMod val="50000"/>
                </a:schemeClr>
              </a:solidFill>
            </a:endParaRPr>
          </a:p>
          <a:p>
            <a:endParaRPr lang="en-GB" dirty="0"/>
          </a:p>
        </p:txBody>
      </p:sp>
    </p:spTree>
    <p:extLst>
      <p:ext uri="{BB962C8B-B14F-4D97-AF65-F5344CB8AC3E}">
        <p14:creationId xmlns:p14="http://schemas.microsoft.com/office/powerpoint/2010/main" val="118074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08664A-CA72-4D5D-8458-CC8DF06F6006}"/>
              </a:ext>
            </a:extLst>
          </p:cNvPr>
          <p:cNvPicPr>
            <a:picLocks noChangeAspect="1"/>
          </p:cNvPicPr>
          <p:nvPr/>
        </p:nvPicPr>
        <p:blipFill>
          <a:blip r:embed="rId2">
            <a:alphaModFix amt="50000"/>
          </a:blip>
          <a:stretch>
            <a:fillRect/>
          </a:stretch>
        </p:blipFill>
        <p:spPr>
          <a:xfrm>
            <a:off x="1917764" y="1289876"/>
            <a:ext cx="6311791" cy="442198"/>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4</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4"/>
          <a:stretch>
            <a:fillRect/>
          </a:stretch>
        </p:blipFill>
        <p:spPr>
          <a:xfrm>
            <a:off x="2320684" y="1674502"/>
            <a:ext cx="5953058" cy="408399"/>
          </a:xfrm>
          <a:prstGeom prst="rect">
            <a:avLst/>
          </a:prstGeom>
        </p:spPr>
      </p:pic>
      <p:pic>
        <p:nvPicPr>
          <p:cNvPr id="11" name="Picture 10">
            <a:extLst>
              <a:ext uri="{FF2B5EF4-FFF2-40B4-BE49-F238E27FC236}">
                <a16:creationId xmlns:a16="http://schemas.microsoft.com/office/drawing/2014/main" id="{D5A12665-01B4-4C6C-B01A-3D9010BAE54B}"/>
              </a:ext>
            </a:extLst>
          </p:cNvPr>
          <p:cNvPicPr>
            <a:picLocks noChangeAspect="1"/>
          </p:cNvPicPr>
          <p:nvPr/>
        </p:nvPicPr>
        <p:blipFill>
          <a:blip r:embed="rId5"/>
          <a:stretch>
            <a:fillRect/>
          </a:stretch>
        </p:blipFill>
        <p:spPr>
          <a:xfrm>
            <a:off x="643233" y="4546775"/>
            <a:ext cx="5145867" cy="1736932"/>
          </a:xfrm>
          <a:prstGeom prst="rect">
            <a:avLst/>
          </a:prstGeom>
        </p:spPr>
      </p:pic>
      <p:pic>
        <p:nvPicPr>
          <p:cNvPr id="15" name="Picture 14">
            <a:extLst>
              <a:ext uri="{FF2B5EF4-FFF2-40B4-BE49-F238E27FC236}">
                <a16:creationId xmlns:a16="http://schemas.microsoft.com/office/drawing/2014/main" id="{F1AC5071-D31D-4942-9D5B-CDD22995096F}"/>
              </a:ext>
            </a:extLst>
          </p:cNvPr>
          <p:cNvPicPr>
            <a:picLocks noChangeAspect="1"/>
          </p:cNvPicPr>
          <p:nvPr/>
        </p:nvPicPr>
        <p:blipFill rotWithShape="1">
          <a:blip r:embed="rId6"/>
          <a:srcRect l="608"/>
          <a:stretch/>
        </p:blipFill>
        <p:spPr>
          <a:xfrm>
            <a:off x="643233" y="2324272"/>
            <a:ext cx="10089136" cy="2100963"/>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Special Day Christmas Eve (24 Dec)</a:t>
            </a:r>
          </a:p>
        </p:txBody>
      </p:sp>
      <p:pic>
        <p:nvPicPr>
          <p:cNvPr id="8" name="Picture 7">
            <a:extLst>
              <a:ext uri="{FF2B5EF4-FFF2-40B4-BE49-F238E27FC236}">
                <a16:creationId xmlns:a16="http://schemas.microsoft.com/office/drawing/2014/main" id="{24301B58-9F95-491C-BCBF-DAE0B6FCD32D}"/>
              </a:ext>
            </a:extLst>
          </p:cNvPr>
          <p:cNvPicPr>
            <a:picLocks noChangeAspect="1"/>
          </p:cNvPicPr>
          <p:nvPr/>
        </p:nvPicPr>
        <p:blipFill>
          <a:blip r:embed="rId3"/>
          <a:stretch>
            <a:fillRect/>
          </a:stretch>
        </p:blipFill>
        <p:spPr>
          <a:xfrm>
            <a:off x="1778348" y="2586284"/>
            <a:ext cx="7201689" cy="3648017"/>
          </a:xfrm>
          <a:prstGeom prst="rect">
            <a:avLst/>
          </a:prstGeom>
        </p:spPr>
      </p:pic>
      <p:pic>
        <p:nvPicPr>
          <p:cNvPr id="3" name="Picture 2">
            <a:extLst>
              <a:ext uri="{FF2B5EF4-FFF2-40B4-BE49-F238E27FC236}">
                <a16:creationId xmlns:a16="http://schemas.microsoft.com/office/drawing/2014/main" id="{0EBAC5DD-2520-4D29-A2BD-3D7A5328EE4E}"/>
              </a:ext>
            </a:extLst>
          </p:cNvPr>
          <p:cNvPicPr>
            <a:picLocks noChangeAspect="1"/>
          </p:cNvPicPr>
          <p:nvPr/>
        </p:nvPicPr>
        <p:blipFill rotWithShape="1">
          <a:blip r:embed="rId4">
            <a:alphaModFix amt="70000"/>
          </a:blip>
          <a:srcRect l="843" t="7685" r="1125" b="7517"/>
          <a:stretch/>
        </p:blipFill>
        <p:spPr>
          <a:xfrm>
            <a:off x="1854025" y="1513160"/>
            <a:ext cx="7056646" cy="1057503"/>
          </a:xfrm>
          <a:prstGeom prst="rect">
            <a:avLst/>
          </a:prstGeom>
        </p:spPr>
      </p:pic>
      <p:sp>
        <p:nvSpPr>
          <p:cNvPr id="12" name="Content Placeholder 2">
            <a:extLst>
              <a:ext uri="{FF2B5EF4-FFF2-40B4-BE49-F238E27FC236}">
                <a16:creationId xmlns:a16="http://schemas.microsoft.com/office/drawing/2014/main" id="{2A266CCB-211E-43BB-B323-D8FC12F3767E}"/>
              </a:ext>
            </a:extLst>
          </p:cNvPr>
          <p:cNvSpPr>
            <a:spLocks noGrp="1"/>
          </p:cNvSpPr>
          <p:nvPr>
            <p:ph idx="1"/>
          </p:nvPr>
        </p:nvSpPr>
        <p:spPr>
          <a:xfrm>
            <a:off x="9141491" y="1513160"/>
            <a:ext cx="2071646" cy="3304483"/>
          </a:xfrm>
          <a:solidFill>
            <a:schemeClr val="bg1">
              <a:lumMod val="95000"/>
            </a:schemeClr>
          </a:solidFill>
        </p:spPr>
        <p:txBody>
          <a:bodyPr>
            <a:normAutofit/>
          </a:bodyPr>
          <a:lstStyle/>
          <a:p>
            <a:r>
              <a:rPr lang="en-GB" dirty="0"/>
              <a:t>On review of historic data, team decided to trust the model for 24</a:t>
            </a:r>
            <a:r>
              <a:rPr lang="en-GB" baseline="30000" dirty="0"/>
              <a:t>th</a:t>
            </a:r>
            <a:r>
              <a:rPr lang="en-GB" dirty="0"/>
              <a:t> December and not use any special logic to adjust the model  forecast</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405663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1</a:t>
            </a:r>
          </a:p>
        </p:txBody>
      </p:sp>
      <p:pic>
        <p:nvPicPr>
          <p:cNvPr id="4" name="Picture 3">
            <a:extLst>
              <a:ext uri="{FF2B5EF4-FFF2-40B4-BE49-F238E27FC236}">
                <a16:creationId xmlns:a16="http://schemas.microsoft.com/office/drawing/2014/main" id="{30FFCE69-786F-4B8B-B667-80025650495A}"/>
              </a:ext>
            </a:extLst>
          </p:cNvPr>
          <p:cNvPicPr>
            <a:picLocks noChangeAspect="1"/>
          </p:cNvPicPr>
          <p:nvPr/>
        </p:nvPicPr>
        <p:blipFill>
          <a:blip r:embed="rId2"/>
          <a:stretch>
            <a:fillRect/>
          </a:stretch>
        </p:blipFill>
        <p:spPr>
          <a:xfrm>
            <a:off x="558952" y="2296829"/>
            <a:ext cx="11150716" cy="3076059"/>
          </a:xfrm>
          <a:prstGeom prst="rect">
            <a:avLst/>
          </a:prstGeom>
        </p:spPr>
      </p:pic>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Uses a mix of Task 3 and Task 4 forecast models (takes max demand and max solar forecast)</a:t>
            </a:r>
          </a:p>
          <a:p>
            <a:pPr marL="285750" indent="-285750">
              <a:buFont typeface="Arial" panose="020B0604020202020204" pitchFamily="34" charset="0"/>
              <a:buChar char="•"/>
            </a:pPr>
            <a:r>
              <a:rPr lang="en-GB" sz="1600" dirty="0"/>
              <a:t>Very short solar supply – just spread charging across daylight hours and hope to get some solar</a:t>
            </a:r>
          </a:p>
          <a:p>
            <a:pPr marL="285750" indent="-285750">
              <a:buFont typeface="Arial" panose="020B0604020202020204" pitchFamily="34" charset="0"/>
              <a:buChar char="•"/>
            </a:pPr>
            <a:r>
              <a:rPr lang="en-GB" sz="1600" dirty="0"/>
              <a:t>No special day logic applied for 24 Dec yet</a:t>
            </a:r>
          </a:p>
        </p:txBody>
      </p:sp>
    </p:spTree>
    <p:extLst>
      <p:ext uri="{BB962C8B-B14F-4D97-AF65-F5344CB8AC3E}">
        <p14:creationId xmlns:p14="http://schemas.microsoft.com/office/powerpoint/2010/main" val="297446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Battery Charging profile flattened</a:t>
            </a:r>
          </a:p>
          <a:p>
            <a:pPr marL="285750" indent="-285750">
              <a:buFont typeface="Arial" panose="020B0604020202020204" pitchFamily="34" charset="0"/>
              <a:buChar char="•"/>
            </a:pPr>
            <a:r>
              <a:rPr lang="en-GB" sz="1600" dirty="0"/>
              <a:t>Demand Risk Factors Refined</a:t>
            </a:r>
          </a:p>
          <a:p>
            <a:pPr marL="285750" indent="-285750">
              <a:buFont typeface="Arial" panose="020B0604020202020204" pitchFamily="34" charset="0"/>
              <a:buChar char="•"/>
            </a:pPr>
            <a:endParaRPr lang="en-GB" sz="1600" dirty="0"/>
          </a:p>
        </p:txBody>
      </p:sp>
      <p:pic>
        <p:nvPicPr>
          <p:cNvPr id="5" name="Picture 4">
            <a:extLst>
              <a:ext uri="{FF2B5EF4-FFF2-40B4-BE49-F238E27FC236}">
                <a16:creationId xmlns:a16="http://schemas.microsoft.com/office/drawing/2014/main" id="{727D4E15-DFDC-4223-AA79-3E4C07C42B5D}"/>
              </a:ext>
            </a:extLst>
          </p:cNvPr>
          <p:cNvPicPr>
            <a:picLocks noChangeAspect="1"/>
          </p:cNvPicPr>
          <p:nvPr/>
        </p:nvPicPr>
        <p:blipFill>
          <a:blip r:embed="rId3"/>
          <a:stretch>
            <a:fillRect/>
          </a:stretch>
        </p:blipFill>
        <p:spPr>
          <a:xfrm>
            <a:off x="649539" y="2141012"/>
            <a:ext cx="10588121" cy="2992873"/>
          </a:xfrm>
          <a:prstGeom prst="rect">
            <a:avLst/>
          </a:prstGeom>
        </p:spPr>
      </p:pic>
    </p:spTree>
    <p:extLst>
      <p:ext uri="{BB962C8B-B14F-4D97-AF65-F5344CB8AC3E}">
        <p14:creationId xmlns:p14="http://schemas.microsoft.com/office/powerpoint/2010/main" val="1995027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vs Actuals</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err="1"/>
              <a:t>Chagring</a:t>
            </a:r>
            <a:r>
              <a:rPr lang="en-GB" sz="1600" dirty="0"/>
              <a:t> from PV nearly optimal for most days, except day 3 </a:t>
            </a:r>
          </a:p>
          <a:p>
            <a:pPr marL="285750" indent="-285750">
              <a:buFont typeface="Arial" panose="020B0604020202020204" pitchFamily="34" charset="0"/>
              <a:buChar char="•"/>
            </a:pPr>
            <a:r>
              <a:rPr lang="en-GB" sz="1600" dirty="0"/>
              <a:t>Demand peak consistently over forecast (contrary to earlier tasks and use of risk factor)</a:t>
            </a:r>
          </a:p>
          <a:p>
            <a:pPr marL="285750" indent="-285750">
              <a:buFont typeface="Arial" panose="020B0604020202020204" pitchFamily="34" charset="0"/>
              <a:buChar char="•"/>
            </a:pPr>
            <a:endParaRPr lang="en-GB" sz="1600" dirty="0"/>
          </a:p>
        </p:txBody>
      </p:sp>
      <p:pic>
        <p:nvPicPr>
          <p:cNvPr id="7" name="Picture 6">
            <a:extLst>
              <a:ext uri="{FF2B5EF4-FFF2-40B4-BE49-F238E27FC236}">
                <a16:creationId xmlns:a16="http://schemas.microsoft.com/office/drawing/2014/main" id="{A4FA5D3F-94A2-46AE-B08C-25B2128B5C8A}"/>
              </a:ext>
            </a:extLst>
          </p:cNvPr>
          <p:cNvPicPr>
            <a:picLocks noChangeAspect="1"/>
          </p:cNvPicPr>
          <p:nvPr/>
        </p:nvPicPr>
        <p:blipFill rotWithShape="1">
          <a:blip r:embed="rId3"/>
          <a:srcRect l="1252" t="24839" b="2471"/>
          <a:stretch/>
        </p:blipFill>
        <p:spPr>
          <a:xfrm>
            <a:off x="1800225" y="1790963"/>
            <a:ext cx="9368565" cy="3525170"/>
          </a:xfrm>
          <a:prstGeom prst="rect">
            <a:avLst/>
          </a:prstGeom>
        </p:spPr>
      </p:pic>
    </p:spTree>
    <p:extLst>
      <p:ext uri="{BB962C8B-B14F-4D97-AF65-F5344CB8AC3E}">
        <p14:creationId xmlns:p14="http://schemas.microsoft.com/office/powerpoint/2010/main" val="342632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3 Results</a:t>
            </a:r>
          </a:p>
        </p:txBody>
      </p:sp>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xxx</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2279288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4</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2020-07-03 to 2020-07-09</a:t>
            </a:r>
            <a:endParaRPr lang="en-GB" dirty="0">
              <a:highlight>
                <a:srgbClr val="FFFF00"/>
              </a:highlight>
            </a:endParaRPr>
          </a:p>
        </p:txBody>
      </p:sp>
    </p:spTree>
    <p:extLst>
      <p:ext uri="{BB962C8B-B14F-4D97-AF65-F5344CB8AC3E}">
        <p14:creationId xmlns:p14="http://schemas.microsoft.com/office/powerpoint/2010/main" val="3476700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3">
            <a:alphaModFix amt="50000"/>
          </a:blip>
          <a:stretch>
            <a:fillRect/>
          </a:stretch>
        </p:blipFill>
        <p:spPr>
          <a:xfrm>
            <a:off x="2070847" y="1398607"/>
            <a:ext cx="6171366" cy="378380"/>
          </a:xfrm>
          <a:prstGeom prst="rect">
            <a:avLst/>
          </a:prstGeom>
        </p:spPr>
      </p:pic>
      <p:pic>
        <p:nvPicPr>
          <p:cNvPr id="6" name="Picture 5">
            <a:extLst>
              <a:ext uri="{FF2B5EF4-FFF2-40B4-BE49-F238E27FC236}">
                <a16:creationId xmlns:a16="http://schemas.microsoft.com/office/drawing/2014/main" id="{6B67793E-8908-41DA-9363-7EB9836EECBA}"/>
              </a:ext>
            </a:extLst>
          </p:cNvPr>
          <p:cNvPicPr>
            <a:picLocks noChangeAspect="1"/>
          </p:cNvPicPr>
          <p:nvPr/>
        </p:nvPicPr>
        <p:blipFill rotWithShape="1">
          <a:blip r:embed="rId4"/>
          <a:srcRect t="1129"/>
          <a:stretch/>
        </p:blipFill>
        <p:spPr>
          <a:xfrm>
            <a:off x="1060487" y="2308132"/>
            <a:ext cx="9774408" cy="2274693"/>
          </a:xfrm>
          <a:prstGeom prst="rect">
            <a:avLst/>
          </a:prstGeom>
        </p:spPr>
      </p:pic>
      <p:pic>
        <p:nvPicPr>
          <p:cNvPr id="14" name="Picture 13">
            <a:extLst>
              <a:ext uri="{FF2B5EF4-FFF2-40B4-BE49-F238E27FC236}">
                <a16:creationId xmlns:a16="http://schemas.microsoft.com/office/drawing/2014/main" id="{1247264E-6A36-4CDA-B6BA-12678F7837F5}"/>
              </a:ext>
            </a:extLst>
          </p:cNvPr>
          <p:cNvPicPr>
            <a:picLocks noChangeAspect="1"/>
          </p:cNvPicPr>
          <p:nvPr/>
        </p:nvPicPr>
        <p:blipFill>
          <a:blip r:embed="rId5"/>
          <a:stretch>
            <a:fillRect/>
          </a:stretch>
        </p:blipFill>
        <p:spPr>
          <a:xfrm>
            <a:off x="1965438" y="1711469"/>
            <a:ext cx="5641644" cy="336937"/>
          </a:xfrm>
          <a:prstGeom prst="rect">
            <a:avLst/>
          </a:prstGeom>
        </p:spPr>
      </p:pic>
      <p:pic>
        <p:nvPicPr>
          <p:cNvPr id="16" name="Picture 15">
            <a:extLst>
              <a:ext uri="{FF2B5EF4-FFF2-40B4-BE49-F238E27FC236}">
                <a16:creationId xmlns:a16="http://schemas.microsoft.com/office/drawing/2014/main" id="{93C84993-17F2-40AB-A271-E4362D9FEDE1}"/>
              </a:ext>
            </a:extLst>
          </p:cNvPr>
          <p:cNvPicPr>
            <a:picLocks noChangeAspect="1"/>
          </p:cNvPicPr>
          <p:nvPr/>
        </p:nvPicPr>
        <p:blipFill>
          <a:blip r:embed="rId6"/>
          <a:stretch>
            <a:fillRect/>
          </a:stretch>
        </p:blipFill>
        <p:spPr>
          <a:xfrm>
            <a:off x="1060487" y="4795586"/>
            <a:ext cx="3049577" cy="1378174"/>
          </a:xfrm>
          <a:prstGeom prst="rect">
            <a:avLst/>
          </a:prstGeom>
        </p:spPr>
      </p:pic>
    </p:spTree>
    <p:extLst>
      <p:ext uri="{BB962C8B-B14F-4D97-AF65-F5344CB8AC3E}">
        <p14:creationId xmlns:p14="http://schemas.microsoft.com/office/powerpoint/2010/main" val="3462250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5</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3">
            <a:alphaModFix amt="50000"/>
          </a:blip>
          <a:stretch>
            <a:fillRect/>
          </a:stretch>
        </p:blipFill>
        <p:spPr>
          <a:xfrm>
            <a:off x="1917764" y="1365300"/>
            <a:ext cx="5953058" cy="408399"/>
          </a:xfrm>
          <a:prstGeom prst="rect">
            <a:avLst/>
          </a:prstGeom>
        </p:spPr>
      </p:pic>
      <p:pic>
        <p:nvPicPr>
          <p:cNvPr id="3" name="Picture 2">
            <a:extLst>
              <a:ext uri="{FF2B5EF4-FFF2-40B4-BE49-F238E27FC236}">
                <a16:creationId xmlns:a16="http://schemas.microsoft.com/office/drawing/2014/main" id="{718D9C65-71D9-4CEA-ACEF-FFB3A65034C1}"/>
              </a:ext>
            </a:extLst>
          </p:cNvPr>
          <p:cNvPicPr>
            <a:picLocks noChangeAspect="1"/>
          </p:cNvPicPr>
          <p:nvPr/>
        </p:nvPicPr>
        <p:blipFill>
          <a:blip r:embed="rId4"/>
          <a:stretch>
            <a:fillRect/>
          </a:stretch>
        </p:blipFill>
        <p:spPr>
          <a:xfrm>
            <a:off x="1917764" y="2364344"/>
            <a:ext cx="8790175" cy="1546985"/>
          </a:xfrm>
          <a:prstGeom prst="rect">
            <a:avLst/>
          </a:prstGeom>
        </p:spPr>
      </p:pic>
      <p:pic>
        <p:nvPicPr>
          <p:cNvPr id="7" name="Picture 6">
            <a:extLst>
              <a:ext uri="{FF2B5EF4-FFF2-40B4-BE49-F238E27FC236}">
                <a16:creationId xmlns:a16="http://schemas.microsoft.com/office/drawing/2014/main" id="{AD94C535-A708-46E1-841E-A014C7D685FC}"/>
              </a:ext>
            </a:extLst>
          </p:cNvPr>
          <p:cNvPicPr>
            <a:picLocks noChangeAspect="1"/>
          </p:cNvPicPr>
          <p:nvPr/>
        </p:nvPicPr>
        <p:blipFill>
          <a:blip r:embed="rId5"/>
          <a:stretch>
            <a:fillRect/>
          </a:stretch>
        </p:blipFill>
        <p:spPr>
          <a:xfrm>
            <a:off x="750111" y="4061574"/>
            <a:ext cx="3821890" cy="1966604"/>
          </a:xfrm>
          <a:prstGeom prst="rect">
            <a:avLst/>
          </a:prstGeom>
        </p:spPr>
      </p:pic>
      <p:pic>
        <p:nvPicPr>
          <p:cNvPr id="10" name="Picture 9">
            <a:extLst>
              <a:ext uri="{FF2B5EF4-FFF2-40B4-BE49-F238E27FC236}">
                <a16:creationId xmlns:a16="http://schemas.microsoft.com/office/drawing/2014/main" id="{CE06A448-51E8-4559-BF1A-54F30B861BDC}"/>
              </a:ext>
            </a:extLst>
          </p:cNvPr>
          <p:cNvPicPr>
            <a:picLocks noChangeAspect="1"/>
          </p:cNvPicPr>
          <p:nvPr/>
        </p:nvPicPr>
        <p:blipFill>
          <a:blip r:embed="rId6"/>
          <a:stretch>
            <a:fillRect/>
          </a:stretch>
        </p:blipFill>
        <p:spPr>
          <a:xfrm>
            <a:off x="2339603" y="1737638"/>
            <a:ext cx="7252138" cy="467158"/>
          </a:xfrm>
          <a:prstGeom prst="rect">
            <a:avLst/>
          </a:prstGeom>
        </p:spPr>
      </p:pic>
    </p:spTree>
    <p:extLst>
      <p:ext uri="{BB962C8B-B14F-4D97-AF65-F5344CB8AC3E}">
        <p14:creationId xmlns:p14="http://schemas.microsoft.com/office/powerpoint/2010/main" val="784855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 COVID impact</a:t>
            </a:r>
          </a:p>
        </p:txBody>
      </p:sp>
      <p:pic>
        <p:nvPicPr>
          <p:cNvPr id="5" name="Picture 4">
            <a:extLst>
              <a:ext uri="{FF2B5EF4-FFF2-40B4-BE49-F238E27FC236}">
                <a16:creationId xmlns:a16="http://schemas.microsoft.com/office/drawing/2014/main" id="{662892DF-5BB9-46A4-AEFA-F5DA183CD4B8}"/>
              </a:ext>
            </a:extLst>
          </p:cNvPr>
          <p:cNvPicPr>
            <a:picLocks noChangeAspect="1"/>
          </p:cNvPicPr>
          <p:nvPr/>
        </p:nvPicPr>
        <p:blipFill>
          <a:blip r:embed="rId3"/>
          <a:stretch>
            <a:fillRect/>
          </a:stretch>
        </p:blipFill>
        <p:spPr>
          <a:xfrm>
            <a:off x="1860328" y="1387389"/>
            <a:ext cx="8053029" cy="4634580"/>
          </a:xfrm>
          <a:prstGeom prst="rect">
            <a:avLst/>
          </a:prstGeom>
        </p:spPr>
      </p:pic>
    </p:spTree>
    <p:extLst>
      <p:ext uri="{BB962C8B-B14F-4D97-AF65-F5344CB8AC3E}">
        <p14:creationId xmlns:p14="http://schemas.microsoft.com/office/powerpoint/2010/main" val="320307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4 Battery Optimisation Run 1</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987972" y="4956679"/>
            <a:ext cx="10728960" cy="584775"/>
          </a:xfrm>
          <a:prstGeom prst="rect">
            <a:avLst/>
          </a:prstGeom>
          <a:noFill/>
        </p:spPr>
        <p:txBody>
          <a:bodyPr wrap="square" rtlCol="0">
            <a:spAutoFit/>
          </a:bodyPr>
          <a:lstStyle/>
          <a:p>
            <a:pPr marL="285750" indent="-285750">
              <a:buFont typeface="Arial" panose="020B0604020202020204" pitchFamily="34" charset="0"/>
              <a:buChar char="•"/>
            </a:pPr>
            <a:r>
              <a:rPr lang="en-GB" sz="1600"/>
              <a:t>xxx</a:t>
            </a:r>
            <a:endParaRPr lang="en-GB" sz="1600" dirty="0"/>
          </a:p>
          <a:p>
            <a:pPr marL="285750" indent="-285750">
              <a:buFont typeface="Arial" panose="020B0604020202020204" pitchFamily="34" charset="0"/>
              <a:buChar char="•"/>
            </a:pPr>
            <a:endParaRPr lang="en-GB" sz="1600" dirty="0"/>
          </a:p>
        </p:txBody>
      </p:sp>
      <p:pic>
        <p:nvPicPr>
          <p:cNvPr id="4" name="Picture 3">
            <a:extLst>
              <a:ext uri="{FF2B5EF4-FFF2-40B4-BE49-F238E27FC236}">
                <a16:creationId xmlns:a16="http://schemas.microsoft.com/office/drawing/2014/main" id="{E7FEAC97-4920-4925-A784-D5D8A0DD2CB9}"/>
              </a:ext>
            </a:extLst>
          </p:cNvPr>
          <p:cNvPicPr>
            <a:picLocks noChangeAspect="1"/>
          </p:cNvPicPr>
          <p:nvPr/>
        </p:nvPicPr>
        <p:blipFill>
          <a:blip r:embed="rId3"/>
          <a:stretch>
            <a:fillRect/>
          </a:stretch>
        </p:blipFill>
        <p:spPr>
          <a:xfrm>
            <a:off x="558952" y="2315501"/>
            <a:ext cx="11053972" cy="2464604"/>
          </a:xfrm>
          <a:prstGeom prst="rect">
            <a:avLst/>
          </a:prstGeom>
        </p:spPr>
      </p:pic>
    </p:spTree>
    <p:extLst>
      <p:ext uri="{BB962C8B-B14F-4D97-AF65-F5344CB8AC3E}">
        <p14:creationId xmlns:p14="http://schemas.microsoft.com/office/powerpoint/2010/main" val="3740837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fontScale="92500" lnSpcReduction="10000"/>
          </a:bodyPr>
          <a:lstStyle/>
          <a:p>
            <a:r>
              <a:rPr lang="en-GB" dirty="0"/>
              <a:t>Forecast Model Tunning:</a:t>
            </a:r>
          </a:p>
          <a:p>
            <a:pPr lvl="1"/>
            <a:r>
              <a:rPr lang="en-GB" strike="sngStrike"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strike="sngStrike" dirty="0"/>
              <a:t>Forecast creation automation[DONE]</a:t>
            </a:r>
          </a:p>
          <a:p>
            <a:r>
              <a:rPr lang="en-GB" dirty="0"/>
              <a:t>Optimisation Model Improvements:</a:t>
            </a:r>
          </a:p>
          <a:p>
            <a:pPr lvl="1"/>
            <a:r>
              <a:rPr lang="en-GB" strike="sngStrike" dirty="0"/>
              <a:t>Move into Optimisation Solver [NOT DOING]</a:t>
            </a:r>
          </a:p>
          <a:p>
            <a:pPr lvl="1"/>
            <a:r>
              <a:rPr lang="en-GB" strike="sngStrike" dirty="0"/>
              <a:t>Strategy for solar ramping periods [DONE]</a:t>
            </a:r>
          </a:p>
          <a:p>
            <a:pPr lvl="1"/>
            <a:r>
              <a:rPr lang="en-GB" strike="sngStrike" dirty="0"/>
              <a:t>Remove solar ramping period strategy and focus on using low levels of solar throughout day [DONE]</a:t>
            </a:r>
          </a:p>
          <a:p>
            <a:pPr lvl="1"/>
            <a:r>
              <a:rPr lang="en-GB" strike="sngStrike" dirty="0"/>
              <a:t>New Strategy for Demand Peak Under forecast [DONE]</a:t>
            </a:r>
          </a:p>
          <a:p>
            <a:pPr lvl="1"/>
            <a:r>
              <a:rPr lang="en-GB" strike="sngStrike" dirty="0"/>
              <a:t>Special Day Strategy for 24 Dec [NOT DOING]</a:t>
            </a:r>
          </a:p>
          <a:p>
            <a:pPr lvl="1"/>
            <a:r>
              <a:rPr lang="en-GB" strike="sngStrike" dirty="0"/>
              <a:t>Separate strategy for low and high solar days [DONE] </a:t>
            </a:r>
          </a:p>
          <a:p>
            <a:pPr lvl="1"/>
            <a:r>
              <a:rPr lang="en-GB" dirty="0"/>
              <a:t>Automate optimiser [IN PROGRESS]</a:t>
            </a:r>
          </a:p>
          <a:p>
            <a:pPr lvl="1"/>
            <a:endParaRPr lang="en-GB" dirty="0"/>
          </a:p>
        </p:txBody>
      </p:sp>
    </p:spTree>
    <p:extLst>
      <p:ext uri="{BB962C8B-B14F-4D97-AF65-F5344CB8AC3E}">
        <p14:creationId xmlns:p14="http://schemas.microsoft.com/office/powerpoint/2010/main" val="6872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pic>
        <p:nvPicPr>
          <p:cNvPr id="4" name="Picture 3">
            <a:hlinkClick r:id="rId4"/>
            <a:extLst>
              <a:ext uri="{FF2B5EF4-FFF2-40B4-BE49-F238E27FC236}">
                <a16:creationId xmlns:a16="http://schemas.microsoft.com/office/drawing/2014/main" id="{5CA1FECB-E999-4713-9C42-E6504E1C3397}"/>
              </a:ext>
            </a:extLst>
          </p:cNvPr>
          <p:cNvPicPr>
            <a:picLocks noChangeAspect="1"/>
          </p:cNvPicPr>
          <p:nvPr/>
        </p:nvPicPr>
        <p:blipFill>
          <a:blip r:embed="rId5"/>
          <a:stretch>
            <a:fillRect/>
          </a:stretch>
        </p:blipFill>
        <p:spPr>
          <a:xfrm>
            <a:off x="7236994" y="1073729"/>
            <a:ext cx="4158188" cy="5070190"/>
          </a:xfrm>
          <a:prstGeom prst="rect">
            <a:avLst/>
          </a:prstGeom>
        </p:spPr>
      </p:pic>
      <p:sp>
        <p:nvSpPr>
          <p:cNvPr id="6" name="Title 1">
            <a:extLst>
              <a:ext uri="{FF2B5EF4-FFF2-40B4-BE49-F238E27FC236}">
                <a16:creationId xmlns:a16="http://schemas.microsoft.com/office/drawing/2014/main" id="{5BB4DA2A-64BE-4323-B638-E0B0715888BB}"/>
              </a:ext>
            </a:extLst>
          </p:cNvPr>
          <p:cNvSpPr txBox="1">
            <a:spLocks/>
          </p:cNvSpPr>
          <p:nvPr/>
        </p:nvSpPr>
        <p:spPr>
          <a:xfrm>
            <a:off x="7236994" y="566681"/>
            <a:ext cx="4681737" cy="42420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a:t>Python Optimisation</a:t>
            </a:r>
          </a:p>
        </p:txBody>
      </p:sp>
    </p:spTree>
    <p:extLst>
      <p:ext uri="{BB962C8B-B14F-4D97-AF65-F5344CB8AC3E}">
        <p14:creationId xmlns:p14="http://schemas.microsoft.com/office/powerpoint/2010/main" val="19493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1569</TotalTime>
  <Words>2098</Words>
  <Application>Microsoft Office PowerPoint</Application>
  <PresentationFormat>Widescreen</PresentationFormat>
  <Paragraphs>292</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V2</vt:lpstr>
      <vt:lpstr>Battery Optimisation V2 – Optimise by Hand</vt:lpstr>
      <vt:lpstr>Task 1 Battery Optimisation V2 – Optimise by Hand</vt:lpstr>
      <vt:lpstr>Task 1 Results</vt:lpstr>
      <vt:lpstr>Task 2</vt:lpstr>
      <vt:lpstr>Solar Forecast Model V3</vt:lpstr>
      <vt:lpstr>Demand Forecast Model V3</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Solar Forecast Model V4</vt:lpstr>
      <vt:lpstr>Demand Forecast Model 4</vt:lpstr>
      <vt:lpstr>Special Day Christmas Eve (24 Dec)</vt:lpstr>
      <vt:lpstr>Task 3 Battery Optimisation V3 – Optimise by Hand Run 1</vt:lpstr>
      <vt:lpstr>Task 3 Battery Optimisation V3 – Optimise by Hand Run 3</vt:lpstr>
      <vt:lpstr>Task 3 Battery Optimisation V3 – vs Actuals</vt:lpstr>
      <vt:lpstr>Task 3 Results</vt:lpstr>
      <vt:lpstr>Task 4</vt:lpstr>
      <vt:lpstr>Solar Forecast Model V4</vt:lpstr>
      <vt:lpstr>Demand Forecast Model 5</vt:lpstr>
      <vt:lpstr>Demand Forecast – COVID impact</vt:lpstr>
      <vt:lpstr>Task 4 Battery Optimisation Run 1</vt:lpstr>
      <vt:lpstr>Next Steps</vt:lpstr>
      <vt:lpstr>Appendix 1 – Architecture Research</vt:lpstr>
      <vt:lpstr>Azure Architecture Templates</vt:lpstr>
      <vt:lpstr>AWS Architecture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126</cp:revision>
  <dcterms:created xsi:type="dcterms:W3CDTF">2021-01-30T12:11:34Z</dcterms:created>
  <dcterms:modified xsi:type="dcterms:W3CDTF">2021-03-15T14:50:49Z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